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8" r:id="rId2"/>
  </p:sld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39495" y="2637691"/>
            <a:ext cx="5216537" cy="1266797"/>
          </a:xfrm>
          <a:prstGeom prst="rect">
            <a:avLst/>
          </a:prstGeom>
        </p:spPr>
        <p:txBody>
          <a:bodyPr anchor="b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sz="quarter" idx="1"/>
          </p:nvPr>
        </p:nvSpPr>
        <p:spPr>
          <a:xfrm>
            <a:off x="8160577" y="2637691"/>
            <a:ext cx="3630169" cy="1858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 marL="0" indent="457200">
              <a:lnSpc>
                <a:spcPct val="100000"/>
              </a:lnSpc>
              <a:buSzTx/>
              <a:buNone/>
              <a:defRPr sz="2400"/>
            </a:lvl2pPr>
            <a:lvl3pPr marL="0" indent="914400">
              <a:lnSpc>
                <a:spcPct val="100000"/>
              </a:lnSpc>
              <a:buSzTx/>
              <a:buNone/>
              <a:defRPr sz="2400"/>
            </a:lvl3pPr>
            <a:lvl4pPr marL="0" indent="1371600">
              <a:lnSpc>
                <a:spcPct val="100000"/>
              </a:lnSpc>
              <a:buSzTx/>
              <a:buNone/>
              <a:defRPr sz="2400"/>
            </a:lvl4pPr>
            <a:lvl5pPr marL="0" indent="1828800">
              <a:lnSpc>
                <a:spcPct val="100000"/>
              </a:lnSpc>
              <a:buSzTx/>
              <a:buNone/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4378" y="5486501"/>
            <a:ext cx="3541250" cy="90835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608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5650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2831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sz="quarter" idx="1"/>
          </p:nvPr>
        </p:nvSpPr>
        <p:spPr>
          <a:xfrm>
            <a:off x="573023" y="2427288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543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155" name="Table 155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6" name="Shape 15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68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5236431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2060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931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3" cy="37571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624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22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209" name="Table 209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0" name="Shape 2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8375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4892047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038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7546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748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0026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sz="quarter" idx="1"/>
          </p:nvPr>
        </p:nvSpPr>
        <p:spPr>
          <a:xfrm>
            <a:off x="573023" y="2282910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242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507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7006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7434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7030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302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 txBox="1"/>
          <p:nvPr/>
        </p:nvSpPr>
        <p:spPr>
          <a:xfrm>
            <a:off x="573023" y="1194530"/>
            <a:ext cx="10515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Master title style</a:t>
            </a:r>
          </a:p>
        </p:txBody>
      </p:sp>
      <p:pic>
        <p:nvPicPr>
          <p:cNvPr id="304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573023" y="1194530"/>
            <a:ext cx="10515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sz="half" idx="1"/>
          </p:nvPr>
        </p:nvSpPr>
        <p:spPr>
          <a:xfrm>
            <a:off x="573023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half" idx="13"/>
          </p:nvPr>
        </p:nvSpPr>
        <p:spPr>
          <a:xfrm>
            <a:off x="6126369" y="2277728"/>
            <a:ext cx="4980321" cy="35214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08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6289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body" sz="half" idx="1"/>
          </p:nvPr>
        </p:nvSpPr>
        <p:spPr>
          <a:xfrm>
            <a:off x="573023" y="2333625"/>
            <a:ext cx="10515601" cy="29121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956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8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573023" y="2116570"/>
            <a:ext cx="11005258" cy="898478"/>
          </a:xfrm>
          <a:prstGeom prst="rect">
            <a:avLst/>
          </a:prstGeom>
        </p:spPr>
        <p:txBody>
          <a:bodyPr/>
          <a:lstStyle>
            <a:lvl1pPr algn="ctr">
              <a:defRPr sz="3000"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573024" y="2780269"/>
            <a:ext cx="1100525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B2D23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LARGER SECOND HEADLINE</a:t>
            </a:r>
          </a:p>
        </p:txBody>
      </p:sp>
      <p:pic>
        <p:nvPicPr>
          <p:cNvPr id="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9195" y="5288793"/>
            <a:ext cx="3541250" cy="90835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2189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 txBox="1"/>
          <p:nvPr/>
        </p:nvSpPr>
        <p:spPr>
          <a:xfrm>
            <a:off x="573023" y="1194530"/>
            <a:ext cx="1008171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body" sz="half" idx="1"/>
          </p:nvPr>
        </p:nvSpPr>
        <p:spPr>
          <a:xfrm>
            <a:off x="5674412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half" idx="13"/>
          </p:nvPr>
        </p:nvSpPr>
        <p:spPr>
          <a:xfrm>
            <a:off x="573024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357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0501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5293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359" name="Table 359"/>
          <p:cNvGraphicFramePr/>
          <p:nvPr/>
        </p:nvGraphicFramePr>
        <p:xfrm>
          <a:off x="4384904" y="2298078"/>
          <a:ext cx="7141051" cy="3665887"/>
        </p:xfrm>
        <a:graphic>
          <a:graphicData uri="http://schemas.openxmlformats.org/drawingml/2006/table">
            <a:tbl>
              <a:tblPr/>
              <a:tblGrid>
                <a:gridCol w="2380350"/>
                <a:gridCol w="2380350"/>
                <a:gridCol w="23803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0" name="Shape 36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2282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5842073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075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36997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894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37960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body" sz="half" idx="13"/>
          </p:nvPr>
        </p:nvSpPr>
        <p:spPr>
          <a:xfrm>
            <a:off x="6083487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731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474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414" name="Table 414"/>
          <p:cNvGraphicFramePr/>
          <p:nvPr/>
        </p:nvGraphicFramePr>
        <p:xfrm>
          <a:off x="4384904" y="2298078"/>
          <a:ext cx="7141051" cy="3665887"/>
        </p:xfrm>
        <a:graphic>
          <a:graphicData uri="http://schemas.openxmlformats.org/drawingml/2006/table">
            <a:tbl>
              <a:tblPr/>
              <a:tblGrid>
                <a:gridCol w="2380350"/>
                <a:gridCol w="2380350"/>
                <a:gridCol w="23803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5" name="Shape 41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7968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body" sz="half" idx="1"/>
          </p:nvPr>
        </p:nvSpPr>
        <p:spPr>
          <a:xfrm>
            <a:off x="5665116" y="899804"/>
            <a:ext cx="5925201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35831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38" name="Shape 43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8993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573023" y="2116570"/>
            <a:ext cx="11005258" cy="898478"/>
          </a:xfrm>
          <a:prstGeom prst="rect">
            <a:avLst/>
          </a:prstGeom>
        </p:spPr>
        <p:txBody>
          <a:bodyPr/>
          <a:lstStyle>
            <a:lvl1pPr algn="ctr">
              <a:defRPr sz="3000"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573024" y="2780269"/>
            <a:ext cx="1100525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B2D23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LARGER SECOND HEADLINE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04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0729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7273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7" name="Shape 467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468" name="Table 468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69" name="Shape 4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21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>
            <a:spLocks noGrp="1"/>
          </p:cNvSpPr>
          <p:nvPr>
            <p:ph type="body" sz="half" idx="1"/>
          </p:nvPr>
        </p:nvSpPr>
        <p:spPr>
          <a:xfrm>
            <a:off x="5763490" y="899804"/>
            <a:ext cx="4674919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80" name="Shape 48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482" name="Shape 48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066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92" name="Shape 49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815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01" name="Shape 50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02" name="Shape 5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423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12" name="Shape 5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4270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22" name="Shape 5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8378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31" name="Shape 53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32" name="Shape 53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6927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41" name="Shape 54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42" name="Shape 54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4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59148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52" name="Shape 55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96126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61" name="Shape 56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62" name="Shape 56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53401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1" name="Shape 57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72" name="Shape 57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9311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82" name="Shape 58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998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Shape 59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1" name="Shape 59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92" name="Shape 59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905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1" name="Shape 60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02" name="Shape 6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868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11" name="Shape 611"/>
          <p:cNvSpPr txBox="1">
            <a:spLocks noGrp="1"/>
          </p:cNvSpPr>
          <p:nvPr>
            <p:ph type="body" sz="half" idx="1"/>
          </p:nvPr>
        </p:nvSpPr>
        <p:spPr>
          <a:xfrm>
            <a:off x="573023" y="2333625"/>
            <a:ext cx="10515601" cy="29121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12" name="Shape 6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770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 txBox="1"/>
          <p:nvPr/>
        </p:nvSpPr>
        <p:spPr>
          <a:xfrm>
            <a:off x="573023" y="1194530"/>
            <a:ext cx="1008171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621" name="Shape 621"/>
          <p:cNvSpPr txBox="1">
            <a:spLocks noGrp="1"/>
          </p:cNvSpPr>
          <p:nvPr>
            <p:ph type="body" sz="half" idx="1"/>
          </p:nvPr>
        </p:nvSpPr>
        <p:spPr>
          <a:xfrm>
            <a:off x="5674412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22" name="Shape 622"/>
          <p:cNvSpPr>
            <a:spLocks noGrp="1"/>
          </p:cNvSpPr>
          <p:nvPr>
            <p:ph type="body" sz="half" idx="13"/>
          </p:nvPr>
        </p:nvSpPr>
        <p:spPr>
          <a:xfrm>
            <a:off x="573024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3" name="Shape 62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223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Shape 63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32" name="Shape 632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33" name="Shape 63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56182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43" name="Shape 64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580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08588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52" name="Shape 65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53" name="Shape 65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7106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66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2" name="Shape 662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63" name="Shape 66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014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Shape 67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73" name="Shape 6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4458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6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2" name="Shape 682"/>
          <p:cNvSpPr txBox="1">
            <a:spLocks noGrp="1"/>
          </p:cNvSpPr>
          <p:nvPr>
            <p:ph type="body" sz="half" idx="1"/>
          </p:nvPr>
        </p:nvSpPr>
        <p:spPr>
          <a:xfrm>
            <a:off x="573023" y="2438212"/>
            <a:ext cx="5121925" cy="3914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83" name="Shape 6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68342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92" name="Shape 692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93" name="Shape 69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6224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961752" cy="37849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03" name="Shape 7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6964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13" name="Shape 713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14" name="Shape 71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282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hape 72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EEF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573023" y="2271965"/>
            <a:ext cx="10961752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87257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EEF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33" name="Shape 733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34" name="Shape 734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35" name="Shape 73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1475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Shape 74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E4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573023" y="2271965"/>
            <a:ext cx="10961752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45" name="Shape 7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7996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sz="quarter" idx="1"/>
          </p:nvPr>
        </p:nvSpPr>
        <p:spPr>
          <a:xfrm>
            <a:off x="573023" y="2298081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39922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E4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54" name="Shape 754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55" name="Shape 755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56" name="Shape 75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437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Shape 764"/>
          <p:cNvSpPr>
            <a:spLocks noGrp="1"/>
          </p:cNvSpPr>
          <p:nvPr>
            <p:ph type="pic" idx="13"/>
          </p:nvPr>
        </p:nvSpPr>
        <p:spPr>
          <a:xfrm>
            <a:off x="0" y="0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65" name="Shape 765"/>
          <p:cNvSpPr txBox="1">
            <a:spLocks noGrp="1"/>
          </p:cNvSpPr>
          <p:nvPr>
            <p:ph type="title"/>
          </p:nvPr>
        </p:nvSpPr>
        <p:spPr>
          <a:xfrm>
            <a:off x="6400800" y="831469"/>
            <a:ext cx="506627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6" name="Shape 766"/>
          <p:cNvSpPr txBox="1">
            <a:spLocks noGrp="1"/>
          </p:cNvSpPr>
          <p:nvPr>
            <p:ph type="body" sz="half"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67" name="Shape 76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4388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Shape 775"/>
          <p:cNvSpPr>
            <a:spLocks noGrp="1"/>
          </p:cNvSpPr>
          <p:nvPr>
            <p:ph type="pic" idx="13"/>
          </p:nvPr>
        </p:nvSpPr>
        <p:spPr>
          <a:xfrm>
            <a:off x="0" y="1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76" name="Shape 776"/>
          <p:cNvSpPr txBox="1">
            <a:spLocks noGrp="1"/>
          </p:cNvSpPr>
          <p:nvPr>
            <p:ph type="title"/>
          </p:nvPr>
        </p:nvSpPr>
        <p:spPr>
          <a:xfrm>
            <a:off x="6400800" y="831469"/>
            <a:ext cx="468782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77" name="Shape 777"/>
          <p:cNvSpPr txBox="1">
            <a:spLocks noGrp="1"/>
          </p:cNvSpPr>
          <p:nvPr>
            <p:ph type="body" sz="half"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78" name="Shape 77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79987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Shape 786"/>
          <p:cNvSpPr>
            <a:spLocks noGrp="1"/>
          </p:cNvSpPr>
          <p:nvPr>
            <p:ph type="pic" idx="13"/>
          </p:nvPr>
        </p:nvSpPr>
        <p:spPr>
          <a:xfrm>
            <a:off x="0" y="1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xfrm>
            <a:off x="6400798" y="831469"/>
            <a:ext cx="523926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8" name="Shape 788"/>
          <p:cNvSpPr txBox="1">
            <a:spLocks noGrp="1"/>
          </p:cNvSpPr>
          <p:nvPr>
            <p:ph type="body" sz="half"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89" name="Shape 78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407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sldNum" sz="quarter" idx="2"/>
          </p:nvPr>
        </p:nvSpPr>
        <p:spPr>
          <a:xfrm>
            <a:off x="10099616" y="303609"/>
            <a:ext cx="279202" cy="312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lnSpc>
                <a:spcPct val="80000"/>
              </a:lnSpc>
              <a:defRPr sz="16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8009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/>
          </p:cNvSpPr>
          <p:nvPr>
            <p:ph type="pic" idx="13"/>
          </p:nvPr>
        </p:nvSpPr>
        <p:spPr>
          <a:xfrm>
            <a:off x="152400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04" name="Shape 804"/>
          <p:cNvSpPr txBox="1">
            <a:spLocks noGrp="1"/>
          </p:cNvSpPr>
          <p:nvPr>
            <p:ph type="sldNum" sz="quarter" idx="2"/>
          </p:nvPr>
        </p:nvSpPr>
        <p:spPr>
          <a:xfrm>
            <a:off x="10099616" y="303609"/>
            <a:ext cx="279202" cy="312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lnSpc>
                <a:spcPct val="80000"/>
              </a:lnSpc>
              <a:defRPr sz="16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17299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63CA0-4566-45FB-9422-524DA13289FA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75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580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3CA0-4566-45FB-9422-524DA13289FA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802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80122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sz="quarter" idx="1"/>
          </p:nvPr>
        </p:nvSpPr>
        <p:spPr>
          <a:xfrm>
            <a:off x="573023" y="2298081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100" name="Table 100"/>
          <p:cNvGraphicFramePr/>
          <p:nvPr/>
        </p:nvGraphicFramePr>
        <p:xfrm>
          <a:off x="4384907" y="2298078"/>
          <a:ext cx="6989338" cy="3656991"/>
        </p:xfrm>
        <a:graphic>
          <a:graphicData uri="http://schemas.openxmlformats.org/drawingml/2006/table">
            <a:tbl>
              <a:tblPr/>
              <a:tblGrid>
                <a:gridCol w="2329779"/>
                <a:gridCol w="2329779"/>
                <a:gridCol w="2329779"/>
              </a:tblGrid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" name="Table 101"/>
          <p:cNvGraphicFramePr/>
          <p:nvPr/>
        </p:nvGraphicFramePr>
        <p:xfrm>
          <a:off x="-591015" y="-1773044"/>
          <a:ext cx="208281" cy="1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2" name="Shape 1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79033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089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413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226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73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8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759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860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11872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45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9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sz="half" idx="1"/>
          </p:nvPr>
        </p:nvSpPr>
        <p:spPr>
          <a:xfrm>
            <a:off x="5687695" y="899806"/>
            <a:ext cx="536493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94927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32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773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8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jpeg"/>
          <p:cNvPicPr>
            <a:picLocks noChangeAspect="1"/>
          </p:cNvPicPr>
          <p:nvPr/>
        </p:nvPicPr>
        <p:blipFill>
          <a:blip r:embed="rId78">
            <a:extLst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557561" y="1629630"/>
            <a:ext cx="5363737" cy="20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7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University </a:t>
            </a:r>
            <a:br/>
            <a:r>
              <a:t>of Vermont</a:t>
            </a:r>
          </a:p>
        </p:txBody>
      </p:sp>
      <p:sp>
        <p:nvSpPr>
          <p:cNvPr id="5" name="Shape 5"/>
          <p:cNvSpPr txBox="1"/>
          <p:nvPr/>
        </p:nvSpPr>
        <p:spPr>
          <a:xfrm>
            <a:off x="557560" y="4605452"/>
            <a:ext cx="326730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Since 1791</a:t>
            </a:r>
          </a:p>
        </p:txBody>
      </p:sp>
      <p:sp>
        <p:nvSpPr>
          <p:cNvPr id="6" name="Shape 6"/>
          <p:cNvSpPr/>
          <p:nvPr/>
        </p:nvSpPr>
        <p:spPr>
          <a:xfrm>
            <a:off x="635617" y="4137102"/>
            <a:ext cx="646772" cy="198610"/>
          </a:xfrm>
          <a:prstGeom prst="rect">
            <a:avLst/>
          </a:prstGeom>
          <a:solidFill>
            <a:srgbClr val="B2D23E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hape 9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4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0" marR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1pPr>
      <a:lvl2pPr marL="714375" marR="0" indent="-257175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2pPr>
      <a:lvl3pPr marL="1188719" marR="0" indent="-274319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3pPr>
      <a:lvl4pPr marL="1665514" marR="0" indent="-293914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4pPr>
      <a:lvl5pPr marL="2171700" marR="0" indent="-3429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5pPr>
      <a:lvl6pPr marL="25146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6pPr>
      <a:lvl7pPr marL="29718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7pPr>
      <a:lvl8pPr marL="34290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8pPr>
      <a:lvl9pPr marL="38862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9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13"/>
          <p:cNvSpPr txBox="1">
            <a:spLocks noGrp="1"/>
          </p:cNvSpPr>
          <p:nvPr>
            <p:ph type="title"/>
          </p:nvPr>
        </p:nvSpPr>
        <p:spPr>
          <a:xfrm>
            <a:off x="162729" y="95194"/>
            <a:ext cx="11744848" cy="110309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700">
                <a:solidFill>
                  <a:srgbClr val="FF9300"/>
                </a:solidFill>
              </a:defRPr>
            </a:lvl1pPr>
          </a:lstStyle>
          <a:p>
            <a:r>
              <a:rPr dirty="0"/>
              <a:t>   </a:t>
            </a:r>
            <a:r>
              <a:rPr lang="en-US" dirty="0" smtClean="0"/>
              <a:t>Appendicitis</a:t>
            </a:r>
            <a:r>
              <a:rPr dirty="0" smtClean="0"/>
              <a:t> </a:t>
            </a:r>
            <a:r>
              <a:rPr dirty="0"/>
              <a:t>Point of Care Ultrasound </a:t>
            </a:r>
          </a:p>
        </p:txBody>
      </p:sp>
      <p:pic>
        <p:nvPicPr>
          <p:cNvPr id="2" name="dopler with hyperemi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5"/>
                </p14:media>
              </p:ext>
            </p:extLst>
          </p:nvPr>
        </p:nvPicPr>
        <p:blipFill rotWithShape="1">
          <a:blip r:embed="rId6"/>
          <a:srcRect l="31160" r="27977"/>
          <a:stretch>
            <a:fillRect/>
          </a:stretch>
        </p:blipFill>
        <p:spPr>
          <a:xfrm>
            <a:off x="1956816" y="1733930"/>
            <a:ext cx="2935224" cy="4040519"/>
          </a:xfrm>
          <a:prstGeom prst="rect">
            <a:avLst/>
          </a:prstGeom>
        </p:spPr>
      </p:pic>
      <p:pic>
        <p:nvPicPr>
          <p:cNvPr id="3" name="appendix over ilia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841" r="18386"/>
          <a:stretch/>
        </p:blipFill>
        <p:spPr>
          <a:xfrm>
            <a:off x="6305800" y="2093882"/>
            <a:ext cx="4297680" cy="29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08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8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7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DVT POCUS- Cases</a:t>
            </a:r>
          </a:p>
        </p:txBody>
      </p:sp>
      <p:pic>
        <p:nvPicPr>
          <p:cNvPr id="1020" name="IMG_3157.jpg"/>
          <p:cNvPicPr>
            <a:picLocks noChangeAspect="1"/>
          </p:cNvPicPr>
          <p:nvPr/>
        </p:nvPicPr>
        <p:blipFill>
          <a:blip r:embed="rId2">
            <a:extLst/>
          </a:blip>
          <a:srcRect t="25252" r="12849"/>
          <a:stretch>
            <a:fillRect/>
          </a:stretch>
        </p:blipFill>
        <p:spPr>
          <a:xfrm>
            <a:off x="3731752" y="1812649"/>
            <a:ext cx="4198098" cy="480084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25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75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4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>
            <a:spLocks noGrp="1"/>
          </p:cNvSpPr>
          <p:nvPr>
            <p:ph type="title"/>
          </p:nvPr>
        </p:nvSpPr>
        <p:spPr>
          <a:xfrm>
            <a:off x="534119" y="55913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rPr dirty="0"/>
              <a:t>Objectives</a:t>
            </a:r>
          </a:p>
        </p:txBody>
      </p:sp>
      <p:sp>
        <p:nvSpPr>
          <p:cNvPr id="820" name="Shape 820"/>
          <p:cNvSpPr txBox="1">
            <a:spLocks noGrp="1"/>
          </p:cNvSpPr>
          <p:nvPr>
            <p:ph type="body" idx="1"/>
          </p:nvPr>
        </p:nvSpPr>
        <p:spPr>
          <a:xfrm>
            <a:off x="674623" y="2132311"/>
            <a:ext cx="5759575" cy="4351339"/>
          </a:xfrm>
          <a:prstGeom prst="rect">
            <a:avLst/>
          </a:prstGeom>
        </p:spPr>
        <p:txBody>
          <a:bodyPr/>
          <a:lstStyle/>
          <a:p>
            <a:pPr marL="190500" indent="-190500">
              <a:buSzPct val="67000"/>
              <a:buBlip>
                <a:blip r:embed="rId2"/>
              </a:buBlip>
              <a:defRPr sz="2300" b="1">
                <a:solidFill>
                  <a:srgbClr val="FF9300"/>
                </a:solidFill>
              </a:defRPr>
            </a:pPr>
            <a:r>
              <a:rPr dirty="0"/>
              <a:t> Indications for </a:t>
            </a:r>
            <a:r>
              <a:rPr lang="en-US" dirty="0" smtClean="0"/>
              <a:t>Appendix</a:t>
            </a:r>
            <a:r>
              <a:rPr dirty="0" smtClean="0"/>
              <a:t> </a:t>
            </a:r>
            <a:r>
              <a:rPr dirty="0"/>
              <a:t>POCUS </a:t>
            </a:r>
          </a:p>
          <a:p>
            <a:pPr marL="190500" indent="-190500">
              <a:buSzPct val="67000"/>
              <a:buBlip>
                <a:blip r:embed="rId2"/>
              </a:buBlip>
              <a:defRPr sz="2300" b="1">
                <a:solidFill>
                  <a:srgbClr val="FF9300"/>
                </a:solidFill>
              </a:defRPr>
            </a:pPr>
            <a:r>
              <a:rPr dirty="0"/>
              <a:t> Transducer Selection</a:t>
            </a:r>
          </a:p>
          <a:p>
            <a:pPr marL="190500" indent="-190500">
              <a:buSzPct val="67000"/>
              <a:buBlip>
                <a:blip r:embed="rId2"/>
              </a:buBlip>
              <a:defRPr sz="2300" b="1">
                <a:solidFill>
                  <a:srgbClr val="FF9300"/>
                </a:solidFill>
              </a:defRPr>
            </a:pPr>
            <a:r>
              <a:rPr lang="en-US" dirty="0" smtClean="0"/>
              <a:t>RLQ</a:t>
            </a:r>
            <a:r>
              <a:rPr dirty="0" smtClean="0"/>
              <a:t> </a:t>
            </a:r>
            <a:r>
              <a:rPr dirty="0"/>
              <a:t>Anatomy</a:t>
            </a:r>
          </a:p>
          <a:p>
            <a:pPr marL="190500" indent="-190500">
              <a:buSzPct val="67000"/>
              <a:buBlip>
                <a:blip r:embed="rId2"/>
              </a:buBlip>
              <a:defRPr sz="2300" b="1">
                <a:solidFill>
                  <a:srgbClr val="FF9300"/>
                </a:solidFill>
              </a:defRPr>
            </a:pPr>
            <a:r>
              <a:rPr lang="en-US" dirty="0" smtClean="0"/>
              <a:t>Ultrasound findings in appendicitis</a:t>
            </a:r>
            <a:endParaRPr dirty="0"/>
          </a:p>
        </p:txBody>
      </p:sp>
      <p:sp>
        <p:nvSpPr>
          <p:cNvPr id="821" name="Shape 821"/>
          <p:cNvSpPr txBox="1"/>
          <p:nvPr/>
        </p:nvSpPr>
        <p:spPr>
          <a:xfrm>
            <a:off x="-6102946" y="-5283200"/>
            <a:ext cx="1803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822" name="Shape 822"/>
          <p:cNvSpPr/>
          <p:nvPr/>
        </p:nvSpPr>
        <p:spPr>
          <a:xfrm>
            <a:off x="125582" y="1966685"/>
            <a:ext cx="6590904" cy="768691"/>
          </a:xfrm>
          <a:prstGeom prst="roundRect">
            <a:avLst>
              <a:gd name="adj" fmla="val 24782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24" name="transducer arra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2185" y="1532747"/>
            <a:ext cx="3652013" cy="391851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0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75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99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99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11 0.100339" pathEditMode="relative">
                                      <p:cBhvr>
                                        <p:cTn id="18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1 0.100339 L 0.001493 0.199355" pathEditMode="relative">
                                      <p:cBhvr>
                                        <p:cTn id="27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93 0.199355 L 0.002469 0.296850" pathEditMode="relative">
                                      <p:cBhvr>
                                        <p:cTn id="34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0" animBg="1" advAuto="0"/>
      <p:bldP spid="822" grpId="0" animBg="1" advAuto="0"/>
      <p:bldP spid="824" grpId="0" animBg="1" advAuto="0"/>
      <p:bldP spid="824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92A15D1C-F48D-FE0E-B07EE698CEF8D888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6899" y="2039951"/>
            <a:ext cx="5463480" cy="3642320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29" name="dvt-2-300x190.jpg"/>
          <p:cNvPicPr>
            <a:picLocks noChangeAspect="1"/>
          </p:cNvPicPr>
          <p:nvPr/>
        </p:nvPicPr>
        <p:blipFill>
          <a:blip r:embed="rId3">
            <a:extLst/>
          </a:blip>
          <a:srcRect l="40438" t="24976"/>
          <a:stretch>
            <a:fillRect/>
          </a:stretch>
        </p:blipFill>
        <p:spPr>
          <a:xfrm>
            <a:off x="4722265" y="1933489"/>
            <a:ext cx="4832930" cy="3855437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30" name="81114260-young-asian-woman-got-chest-pain-on-gray-background.jpg"/>
          <p:cNvPicPr>
            <a:picLocks noChangeAspect="1"/>
          </p:cNvPicPr>
          <p:nvPr/>
        </p:nvPicPr>
        <p:blipFill>
          <a:blip r:embed="rId4">
            <a:extLst/>
          </a:blip>
          <a:srcRect l="18486" r="7879"/>
          <a:stretch>
            <a:fillRect/>
          </a:stretch>
        </p:blipFill>
        <p:spPr>
          <a:xfrm>
            <a:off x="4876451" y="1812839"/>
            <a:ext cx="4524494" cy="409635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31" name="header_1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4274" y="2953032"/>
            <a:ext cx="5994244" cy="2709898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Shape 832"/>
          <p:cNvSpPr txBox="1">
            <a:spLocks noGrp="1"/>
          </p:cNvSpPr>
          <p:nvPr>
            <p:ph type="title"/>
          </p:nvPr>
        </p:nvSpPr>
        <p:spPr>
          <a:xfrm>
            <a:off x="573023" y="611335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Indications for DVT POCUS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674623" y="2132311"/>
            <a:ext cx="5759575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sz="2300" b="1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Leg Pain</a:t>
            </a:r>
          </a:p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sz="2300" b="1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Leg Swelling</a:t>
            </a:r>
          </a:p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sz="2300" b="1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Erythema</a:t>
            </a:r>
          </a:p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sz="2300" b="1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Chest Pain/SOB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2300" b="1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339557" y="2005590"/>
            <a:ext cx="2727572" cy="768691"/>
          </a:xfrm>
          <a:prstGeom prst="roundRect">
            <a:avLst>
              <a:gd name="adj" fmla="val 24782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3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99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99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99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0.101616" pathEditMode="relative">
                                      <p:cBhvr>
                                        <p:cTn id="23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834"/>
                                        </p:tgtEl>
                                      </p:cBhvr>
                                      <p:by x="99939" y="9993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0 0.101616 L 0.000000 0.192096" pathEditMode="relative">
                                      <p:cBhvr>
                                        <p:cTn id="38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92096 L 0.024844 0.310881" pathEditMode="relative">
                                      <p:cBhvr>
                                        <p:cTn id="50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834"/>
                                        </p:tgtEl>
                                      </p:cBhvr>
                                      <p:by x="118174" y="11817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0" animBg="1" advAuto="0"/>
      <p:bldP spid="828" grpId="1" animBg="1" advAuto="0"/>
      <p:bldP spid="829" grpId="0" animBg="1" advAuto="0"/>
      <p:bldP spid="829" grpId="1" animBg="1" advAuto="0"/>
      <p:bldP spid="830" grpId="0" animBg="1" advAuto="0"/>
      <p:bldP spid="831" grpId="0" animBg="1" advAuto="0"/>
      <p:bldP spid="831" grpId="1" animBg="1" advAuto="0"/>
      <p:bldP spid="833" grpId="0" animBg="1" advAuto="0"/>
      <p:bldP spid="834" grpId="0" animBg="1" advAuto="0"/>
      <p:bldP spid="834" grpId="1" animBg="1" advAuto="0"/>
      <p:bldP spid="834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>
            <a:spLocks noGrp="1"/>
          </p:cNvSpPr>
          <p:nvPr>
            <p:ph type="title"/>
          </p:nvPr>
        </p:nvSpPr>
        <p:spPr>
          <a:xfrm>
            <a:off x="326281" y="38152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Transducer Selection</a:t>
            </a:r>
          </a:p>
        </p:txBody>
      </p:sp>
      <p:sp>
        <p:nvSpPr>
          <p:cNvPr id="837" name="Shape 8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38" name="transducer arra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6949" y="2080139"/>
            <a:ext cx="3652013" cy="3918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9" name="IMG_3157.jpg"/>
          <p:cNvPicPr>
            <a:picLocks noChangeAspect="1"/>
          </p:cNvPicPr>
          <p:nvPr/>
        </p:nvPicPr>
        <p:blipFill>
          <a:blip r:embed="rId3">
            <a:extLst/>
          </a:blip>
          <a:srcRect t="25252" r="12849"/>
          <a:stretch>
            <a:fillRect/>
          </a:stretch>
        </p:blipFill>
        <p:spPr>
          <a:xfrm>
            <a:off x="562537" y="1795860"/>
            <a:ext cx="3923609" cy="448694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0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 advAuto="0"/>
      <p:bldP spid="839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ultrasoundProbePositionDVTlegFocused.jpg"/>
          <p:cNvPicPr>
            <a:picLocks noChangeAspect="1"/>
          </p:cNvPicPr>
          <p:nvPr/>
        </p:nvPicPr>
        <p:blipFill>
          <a:blip r:embed="rId2">
            <a:extLst/>
          </a:blip>
          <a:srcRect b="22764"/>
          <a:stretch>
            <a:fillRect/>
          </a:stretch>
        </p:blipFill>
        <p:spPr>
          <a:xfrm rot="16200000">
            <a:off x="180726" y="2827914"/>
            <a:ext cx="4939514" cy="2861294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846" name="Shape 846"/>
          <p:cNvSpPr txBox="1">
            <a:spLocks noGrp="1"/>
          </p:cNvSpPr>
          <p:nvPr>
            <p:ph type="title"/>
          </p:nvPr>
        </p:nvSpPr>
        <p:spPr>
          <a:xfrm>
            <a:off x="573023" y="54360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Patient Positioning for DVT POCUS</a:t>
            </a:r>
          </a:p>
        </p:txBody>
      </p:sp>
      <p:sp>
        <p:nvSpPr>
          <p:cNvPr id="847" name="Shape 847"/>
          <p:cNvSpPr/>
          <p:nvPr/>
        </p:nvSpPr>
        <p:spPr>
          <a:xfrm rot="10800000">
            <a:off x="393350" y="2038954"/>
            <a:ext cx="860585" cy="258635"/>
          </a:xfrm>
          <a:prstGeom prst="rightArrow">
            <a:avLst>
              <a:gd name="adj1" fmla="val 32000"/>
              <a:gd name="adj2" fmla="val 231934"/>
            </a:avLst>
          </a:pr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48" name="Zierler-ch027-image005.jpg"/>
          <p:cNvPicPr>
            <a:picLocks noChangeAspect="1"/>
          </p:cNvPicPr>
          <p:nvPr/>
        </p:nvPicPr>
        <p:blipFill>
          <a:blip r:embed="rId3">
            <a:extLst/>
          </a:blip>
          <a:srcRect r="5987" b="22893"/>
          <a:stretch>
            <a:fillRect/>
          </a:stretch>
        </p:blipFill>
        <p:spPr>
          <a:xfrm>
            <a:off x="5014350" y="2010826"/>
            <a:ext cx="6352604" cy="3907642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64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4257 0.315515" pathEditMode="relative">
                                      <p:cBhvr>
                                        <p:cTn id="24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57 0.315515 L 0.087755 0.498800" pathEditMode="relative">
                                      <p:cBhvr>
                                        <p:cTn id="28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animBg="1" advAuto="0"/>
      <p:bldP spid="847" grpId="0" animBg="1" advAuto="0"/>
      <p:bldP spid="848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R pop.jpg"/>
          <p:cNvPicPr>
            <a:picLocks noChangeAspect="1"/>
          </p:cNvPicPr>
          <p:nvPr/>
        </p:nvPicPr>
        <p:blipFill>
          <a:blip r:embed="rId2">
            <a:extLst/>
          </a:blip>
          <a:srcRect l="20570" t="6693" r="13732" b="9911"/>
          <a:stretch>
            <a:fillRect/>
          </a:stretch>
        </p:blipFill>
        <p:spPr>
          <a:xfrm>
            <a:off x="789384" y="1519639"/>
            <a:ext cx="5526238" cy="5261207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1" name="pop trifurcation.jpg"/>
          <p:cNvPicPr>
            <a:picLocks noChangeAspect="1"/>
          </p:cNvPicPr>
          <p:nvPr/>
        </p:nvPicPr>
        <p:blipFill>
          <a:blip r:embed="rId3">
            <a:extLst/>
          </a:blip>
          <a:srcRect l="20819" t="6218" r="13387" b="22211"/>
          <a:stretch>
            <a:fillRect/>
          </a:stretch>
        </p:blipFill>
        <p:spPr>
          <a:xfrm>
            <a:off x="642540" y="1661349"/>
            <a:ext cx="5819632" cy="4747938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2" name="R Fem Dist.jpg"/>
          <p:cNvPicPr>
            <a:picLocks noChangeAspect="1"/>
          </p:cNvPicPr>
          <p:nvPr/>
        </p:nvPicPr>
        <p:blipFill>
          <a:blip r:embed="rId4">
            <a:extLst/>
          </a:blip>
          <a:srcRect l="15421" t="6846"/>
          <a:stretch>
            <a:fillRect/>
          </a:stretch>
        </p:blipFill>
        <p:spPr>
          <a:xfrm>
            <a:off x="363612" y="1505377"/>
            <a:ext cx="6125369" cy="5059820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3" name="R fem saph.jpg"/>
          <p:cNvPicPr>
            <a:picLocks noChangeAspect="1"/>
          </p:cNvPicPr>
          <p:nvPr/>
        </p:nvPicPr>
        <p:blipFill>
          <a:blip r:embed="rId5">
            <a:extLst/>
          </a:blip>
          <a:srcRect l="14049" t="6054" r="14049" b="8715"/>
          <a:stretch>
            <a:fillRect/>
          </a:stretch>
        </p:blipFill>
        <p:spPr>
          <a:xfrm>
            <a:off x="882054" y="1776417"/>
            <a:ext cx="5340571" cy="474793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4" name="R fem prox.jpg"/>
          <p:cNvPicPr>
            <a:picLocks noChangeAspect="1"/>
          </p:cNvPicPr>
          <p:nvPr/>
        </p:nvPicPr>
        <p:blipFill>
          <a:blip r:embed="rId6">
            <a:extLst/>
          </a:blip>
          <a:srcRect l="13582" t="6827" r="13582" b="6827"/>
          <a:stretch>
            <a:fillRect/>
          </a:stretch>
        </p:blipFill>
        <p:spPr>
          <a:xfrm>
            <a:off x="789384" y="1693669"/>
            <a:ext cx="5525902" cy="491318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5" name="R Fem mid.jpg"/>
          <p:cNvPicPr>
            <a:picLocks noChangeAspect="1"/>
          </p:cNvPicPr>
          <p:nvPr/>
        </p:nvPicPr>
        <p:blipFill>
          <a:blip r:embed="rId7">
            <a:extLst/>
          </a:blip>
          <a:srcRect l="18663" t="6246" r="13383" b="21076"/>
          <a:stretch>
            <a:fillRect/>
          </a:stretch>
        </p:blipFill>
        <p:spPr>
          <a:xfrm>
            <a:off x="489743" y="1693669"/>
            <a:ext cx="6125180" cy="4913224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6" name="R Fem Dist.jpg"/>
          <p:cNvPicPr>
            <a:picLocks noChangeAspect="1"/>
          </p:cNvPicPr>
          <p:nvPr/>
        </p:nvPicPr>
        <p:blipFill>
          <a:blip r:embed="rId4">
            <a:extLst/>
          </a:blip>
          <a:srcRect l="19106" t="5627" r="13027" b="23006"/>
          <a:stretch>
            <a:fillRect/>
          </a:stretch>
        </p:blipFill>
        <p:spPr>
          <a:xfrm>
            <a:off x="400170" y="1549033"/>
            <a:ext cx="6304518" cy="497227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7" name="carm1_c015f001.png"/>
          <p:cNvPicPr>
            <a:picLocks noChangeAspect="1"/>
          </p:cNvPicPr>
          <p:nvPr/>
        </p:nvPicPr>
        <p:blipFill>
          <a:blip r:embed="rId8">
            <a:extLst/>
          </a:blip>
          <a:srcRect t="2929" b="7319"/>
          <a:stretch>
            <a:fillRect/>
          </a:stretch>
        </p:blipFill>
        <p:spPr>
          <a:xfrm>
            <a:off x="7401055" y="2778"/>
            <a:ext cx="4794527" cy="6852441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Normal Anatomy</a:t>
            </a:r>
          </a:p>
        </p:txBody>
      </p:sp>
      <p:sp>
        <p:nvSpPr>
          <p:cNvPr id="859" name="Shape 859"/>
          <p:cNvSpPr/>
          <p:nvPr/>
        </p:nvSpPr>
        <p:spPr>
          <a:xfrm>
            <a:off x="9137356" y="1089315"/>
            <a:ext cx="602799" cy="503257"/>
          </a:xfrm>
          <a:prstGeom prst="ellipse">
            <a:avLst/>
          </a:prstGeom>
          <a:ln w="76200">
            <a:solidFill>
              <a:srgbClr val="26BA2C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10615250" y="951809"/>
            <a:ext cx="1572727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Shape 861"/>
          <p:cNvSpPr/>
          <p:nvPr/>
        </p:nvSpPr>
        <p:spPr>
          <a:xfrm>
            <a:off x="10022515" y="6175310"/>
            <a:ext cx="1572727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2" name="Shape 862"/>
          <p:cNvSpPr/>
          <p:nvPr/>
        </p:nvSpPr>
        <p:spPr>
          <a:xfrm>
            <a:off x="10022515" y="6555190"/>
            <a:ext cx="1572727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10431013" y="2304303"/>
            <a:ext cx="1572728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4" name="Shape 864"/>
          <p:cNvSpPr txBox="1"/>
          <p:nvPr/>
        </p:nvSpPr>
        <p:spPr>
          <a:xfrm>
            <a:off x="2188509" y="4378967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FV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3139438" y="5532916"/>
            <a:ext cx="66294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DFV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2042473" y="3586566"/>
            <a:ext cx="44588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FA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2081377" y="3554816"/>
            <a:ext cx="74648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CFA</a:t>
            </a:r>
          </a:p>
        </p:txBody>
      </p:sp>
      <p:sp>
        <p:nvSpPr>
          <p:cNvPr id="868" name="Shape 868"/>
          <p:cNvSpPr txBox="1"/>
          <p:nvPr/>
        </p:nvSpPr>
        <p:spPr>
          <a:xfrm>
            <a:off x="3025374" y="3786337"/>
            <a:ext cx="76454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CFV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3794299" y="2960174"/>
            <a:ext cx="80146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GSV</a:t>
            </a:r>
          </a:p>
        </p:txBody>
      </p:sp>
      <p:sp>
        <p:nvSpPr>
          <p:cNvPr id="870" name="Shape 870"/>
          <p:cNvSpPr txBox="1"/>
          <p:nvPr/>
        </p:nvSpPr>
        <p:spPr>
          <a:xfrm>
            <a:off x="2036606" y="4088774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FV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2188509" y="3446848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FV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2354413" y="4088774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FV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2006624" y="4506248"/>
            <a:ext cx="52027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2490093" y="3786337"/>
            <a:ext cx="54462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PV</a:t>
            </a:r>
          </a:p>
        </p:txBody>
      </p:sp>
      <p:sp>
        <p:nvSpPr>
          <p:cNvPr id="875" name="Shape 875"/>
          <p:cNvSpPr txBox="1"/>
          <p:nvPr/>
        </p:nvSpPr>
        <p:spPr>
          <a:xfrm>
            <a:off x="2006624" y="4730699"/>
            <a:ext cx="52027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</a:t>
            </a:r>
          </a:p>
        </p:txBody>
      </p:sp>
      <p:sp>
        <p:nvSpPr>
          <p:cNvPr id="876" name="Shape 876"/>
          <p:cNvSpPr txBox="1"/>
          <p:nvPr/>
        </p:nvSpPr>
        <p:spPr>
          <a:xfrm>
            <a:off x="1998643" y="3901405"/>
            <a:ext cx="3243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</a:t>
            </a:r>
          </a:p>
        </p:txBody>
      </p:sp>
      <p:sp>
        <p:nvSpPr>
          <p:cNvPr id="877" name="Shape 877"/>
          <p:cNvSpPr txBox="1"/>
          <p:nvPr/>
        </p:nvSpPr>
        <p:spPr>
          <a:xfrm>
            <a:off x="2889207" y="3781612"/>
            <a:ext cx="32438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</a:t>
            </a:r>
          </a:p>
        </p:txBody>
      </p:sp>
      <p:sp>
        <p:nvSpPr>
          <p:cNvPr id="878" name="Shape 878"/>
          <p:cNvSpPr txBox="1"/>
          <p:nvPr/>
        </p:nvSpPr>
        <p:spPr>
          <a:xfrm>
            <a:off x="2889207" y="4347217"/>
            <a:ext cx="32438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6048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60159 0.318246" pathEditMode="relative">
                                      <p:cBhvr>
                                        <p:cTn id="16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860"/>
                                        </p:tgtEl>
                                      </p:cBhvr>
                                      <p:by x="172802" y="17280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939 0.051765" pathEditMode="relative">
                                      <p:cBhvr>
                                        <p:cTn id="22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159 0.318246 L -0.260159 0.436822" pathEditMode="relative">
                                      <p:cBhvr>
                                        <p:cTn id="44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860"/>
                                        </p:tgtEl>
                                      </p:cBhvr>
                                      <p:by x="66666" y="6666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39 0.051765 L 0.021338 0.100343" pathEditMode="relative">
                                      <p:cBhvr>
                                        <p:cTn id="50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338 0.100343 L 0.004525 0.205745" pathEditMode="relative">
                                      <p:cBhvr>
                                        <p:cTn id="81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25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50"/>
                            </p:stCondLst>
                            <p:childTnLst>
                              <p:par>
                                <p:cTn id="9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25 0.205745 L -0.009642 0.338773" pathEditMode="relative">
                                      <p:cBhvr>
                                        <p:cTn id="109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25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25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42 0.338773 L -0.009642 0.471802" pathEditMode="relative">
                                      <p:cBhvr>
                                        <p:cTn id="128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159 0.436822 L -0.049897 0.626864" pathEditMode="relative">
                                      <p:cBhvr>
                                        <p:cTn id="152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42 0.471802 L -0.005516 0.588960" pathEditMode="relative">
                                      <p:cBhvr>
                                        <p:cTn id="155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16 0.588960 L 0.012820 0.672181" pathEditMode="relative">
                                      <p:cBhvr>
                                        <p:cTn id="172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897 0.626864 L -0.049897 0.706284" pathEditMode="relative">
                                      <p:cBhvr>
                                        <p:cTn id="175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8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000"/>
                            </p:stCondLst>
                            <p:childTnLst>
                              <p:par>
                                <p:cTn id="1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000"/>
                            </p:stCondLst>
                            <p:childTnLst>
                              <p:par>
                                <p:cTn id="1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000"/>
                            </p:stCondLst>
                            <p:childTnLst>
                              <p:par>
                                <p:cTn id="19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25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25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250"/>
                            </p:stCondLst>
                            <p:childTnLst>
                              <p:par>
                                <p:cTn id="1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250"/>
                            </p:stCondLst>
                            <p:childTnLst>
                              <p:par>
                                <p:cTn id="19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9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2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" grpId="0" animBg="1" advAuto="0"/>
      <p:bldP spid="850" grpId="1" animBg="1" advAuto="0"/>
      <p:bldP spid="851" grpId="0" animBg="1" advAuto="0"/>
      <p:bldP spid="852" grpId="0" animBg="1" advAuto="0"/>
      <p:bldP spid="852" grpId="1" animBg="1" advAuto="0"/>
      <p:bldP spid="853" grpId="0" animBg="1" advAuto="0"/>
      <p:bldP spid="853" grpId="1" animBg="1" advAuto="0"/>
      <p:bldP spid="854" grpId="0" animBg="1" advAuto="0"/>
      <p:bldP spid="854" grpId="1" animBg="1" advAuto="0"/>
      <p:bldP spid="855" grpId="0" animBg="1" advAuto="0"/>
      <p:bldP spid="855" grpId="1" animBg="1" advAuto="0"/>
      <p:bldP spid="856" grpId="0" animBg="1" advAuto="0"/>
      <p:bldP spid="856" grpId="1" animBg="1" advAuto="0"/>
      <p:bldP spid="859" grpId="0" animBg="1" advAuto="0"/>
      <p:bldP spid="860" grpId="0" animBg="1" advAuto="0"/>
      <p:bldP spid="860" grpId="1" animBg="1" advAuto="0"/>
      <p:bldP spid="860" grpId="2" animBg="1" advAuto="0"/>
      <p:bldP spid="861" grpId="0" animBg="1" advAuto="0"/>
      <p:bldP spid="862" grpId="0" animBg="1" advAuto="0"/>
      <p:bldP spid="863" grpId="0" animBg="1" advAuto="0"/>
      <p:bldP spid="863" grpId="1" animBg="1" advAuto="0"/>
      <p:bldP spid="864" grpId="0" animBg="1" advAuto="0"/>
      <p:bldP spid="864" grpId="1" animBg="1" advAuto="0"/>
      <p:bldP spid="865" grpId="0" animBg="1" advAuto="0"/>
      <p:bldP spid="865" grpId="1" animBg="1" advAuto="0"/>
      <p:bldP spid="866" grpId="0" animBg="1" advAuto="0"/>
      <p:bldP spid="866" grpId="1" animBg="1" advAuto="0"/>
      <p:bldP spid="867" grpId="0" animBg="1" advAuto="0"/>
      <p:bldP spid="867" grpId="1" animBg="1" advAuto="0"/>
      <p:bldP spid="868" grpId="0" animBg="1" advAuto="0"/>
      <p:bldP spid="868" grpId="1" animBg="1" advAuto="0"/>
      <p:bldP spid="869" grpId="0" animBg="1" advAuto="0"/>
      <p:bldP spid="869" grpId="1" animBg="1" advAuto="0"/>
      <p:bldP spid="870" grpId="0" animBg="1" advAuto="0"/>
      <p:bldP spid="870" grpId="1" animBg="1" advAuto="0"/>
      <p:bldP spid="871" grpId="0" animBg="1" advAuto="0"/>
      <p:bldP spid="871" grpId="1" animBg="1" advAuto="0"/>
      <p:bldP spid="872" grpId="0" animBg="1" advAuto="0"/>
      <p:bldP spid="872" grpId="1" animBg="1" advAuto="0"/>
      <p:bldP spid="873" grpId="0" animBg="1" advAuto="0"/>
      <p:bldP spid="873" grpId="1" animBg="1" advAuto="0"/>
      <p:bldP spid="874" grpId="0" animBg="1" advAuto="0"/>
      <p:bldP spid="874" grpId="1" animBg="1" advAuto="0"/>
      <p:bldP spid="875" grpId="0" animBg="1" advAuto="0"/>
      <p:bldP spid="876" grpId="0" animBg="1" advAuto="0"/>
      <p:bldP spid="877" grpId="0" animBg="1" advAuto="0"/>
      <p:bldP spid="87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>
            <a:spLocks noGrp="1"/>
          </p:cNvSpPr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POCUS Evaluation for DVT</a:t>
            </a:r>
          </a:p>
        </p:txBody>
      </p:sp>
      <p:pic>
        <p:nvPicPr>
          <p:cNvPr id="922" name="Zierler-ch027-image005.jpg"/>
          <p:cNvPicPr>
            <a:picLocks noChangeAspect="1"/>
          </p:cNvPicPr>
          <p:nvPr/>
        </p:nvPicPr>
        <p:blipFill>
          <a:blip r:embed="rId2">
            <a:extLst/>
          </a:blip>
          <a:srcRect r="5987" b="22893"/>
          <a:stretch>
            <a:fillRect/>
          </a:stretch>
        </p:blipFill>
        <p:spPr>
          <a:xfrm>
            <a:off x="4936541" y="1953049"/>
            <a:ext cx="6728155" cy="4138653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923" name="ultrasoundProbePositionDVTlegFocused.jpg"/>
          <p:cNvPicPr>
            <a:picLocks noChangeAspect="1"/>
          </p:cNvPicPr>
          <p:nvPr/>
        </p:nvPicPr>
        <p:blipFill>
          <a:blip r:embed="rId3">
            <a:extLst/>
          </a:blip>
          <a:srcRect b="22764"/>
          <a:stretch>
            <a:fillRect/>
          </a:stretch>
        </p:blipFill>
        <p:spPr>
          <a:xfrm rot="16200000">
            <a:off x="-117461" y="2725676"/>
            <a:ext cx="5292507" cy="306577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924" name="Shape 924"/>
          <p:cNvSpPr/>
          <p:nvPr/>
        </p:nvSpPr>
        <p:spPr>
          <a:xfrm rot="10800000">
            <a:off x="121018" y="1838179"/>
            <a:ext cx="860585" cy="33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44" y="7344"/>
                </a:moveTo>
                <a:lnTo>
                  <a:pt x="6544" y="0"/>
                </a:lnTo>
                <a:lnTo>
                  <a:pt x="21600" y="10800"/>
                </a:lnTo>
                <a:lnTo>
                  <a:pt x="6544" y="21600"/>
                </a:lnTo>
                <a:lnTo>
                  <a:pt x="6544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02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" grpId="0" animBg="1" advAuto="0"/>
      <p:bldP spid="923" grpId="0" animBg="1" advAuto="0"/>
      <p:bldP spid="924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>
            <a:spLocks noGrp="1"/>
          </p:cNvSpPr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Pathology - DVT</a:t>
            </a:r>
          </a:p>
        </p:txBody>
      </p:sp>
      <p:pic>
        <p:nvPicPr>
          <p:cNvPr id="965" name="prof saph junct clo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59872" y="2005889"/>
            <a:ext cx="6352858" cy="423523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966" name="Shape 966"/>
          <p:cNvSpPr/>
          <p:nvPr/>
        </p:nvSpPr>
        <p:spPr>
          <a:xfrm>
            <a:off x="3243438" y="2795671"/>
            <a:ext cx="979052" cy="334619"/>
          </a:xfrm>
          <a:prstGeom prst="rect">
            <a:avLst/>
          </a:prstGeom>
          <a:solidFill>
            <a:srgbClr val="000000">
              <a:alpha val="9922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967" name="carm1_c015f001.png"/>
          <p:cNvPicPr>
            <a:picLocks noChangeAspect="1"/>
          </p:cNvPicPr>
          <p:nvPr/>
        </p:nvPicPr>
        <p:blipFill>
          <a:blip r:embed="rId5">
            <a:extLst/>
          </a:blip>
          <a:srcRect t="2929" b="7319"/>
          <a:stretch>
            <a:fillRect/>
          </a:stretch>
        </p:blipFill>
        <p:spPr>
          <a:xfrm>
            <a:off x="4409876" y="1434976"/>
            <a:ext cx="3250989" cy="4646384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Shape 968"/>
          <p:cNvSpPr/>
          <p:nvPr/>
        </p:nvSpPr>
        <p:spPr>
          <a:xfrm>
            <a:off x="5499904" y="2574944"/>
            <a:ext cx="793496" cy="321919"/>
          </a:xfrm>
          <a:prstGeom prst="rect">
            <a:avLst/>
          </a:prstGeom>
          <a:solidFill>
            <a:srgbClr val="FF2600">
              <a:alpha val="71918"/>
            </a:srgbClr>
          </a:solidFill>
          <a:ln w="12700">
            <a:solidFill>
              <a:schemeClr val="accent1">
                <a:alpha val="7191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94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46" fill="hold"/>
                                        <p:tgtEl>
                                          <p:spTgt spid="9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46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965"/>
                                        </p:tgtEl>
                                      </p:cBhvr>
                                      <p:by x="207222" y="20722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966"/>
                                        </p:tgtEl>
                                      </p:cBhvr>
                                      <p:by x="183186" y="18318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68543 -0.174352" pathEditMode="relative">
                                      <p:cBhvr>
                                        <p:cTn id="33" dur="10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4" fill="hold" display="0">
                  <p:stCondLst>
                    <p:cond delay="indefinite"/>
                  </p:stCondLst>
                </p:cTn>
                <p:tgtEl>
                  <p:spTgt spid="965"/>
                </p:tgtEl>
              </p:cMediaNode>
            </p:video>
          </p:childTnLst>
        </p:cTn>
      </p:par>
    </p:tnLst>
    <p:bldLst>
      <p:bldP spid="965" grpId="0" animBg="1" advAuto="0"/>
      <p:bldP spid="965" grpId="1" animBg="1" advAuto="0"/>
      <p:bldP spid="966" grpId="0" animBg="1" advAuto="0"/>
      <p:bldP spid="966" grpId="1" animBg="1" advAuto="0"/>
      <p:bldP spid="967" grpId="0" animBg="1" advAuto="0"/>
      <p:bldP spid="968" grpId="0" animBg="1" advAuto="0"/>
      <p:bldP spid="968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>
            <a:spLocks noGrp="1"/>
          </p:cNvSpPr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DVT POCUS- Clinical Decision Making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4629746" y="1890683"/>
            <a:ext cx="246792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DVT POCUS</a:t>
            </a:r>
          </a:p>
        </p:txBody>
      </p:sp>
      <p:sp>
        <p:nvSpPr>
          <p:cNvPr id="995" name="Shape 995"/>
          <p:cNvSpPr/>
          <p:nvPr/>
        </p:nvSpPr>
        <p:spPr>
          <a:xfrm>
            <a:off x="6958826" y="2041797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6" name="Shape 996"/>
          <p:cNvSpPr/>
          <p:nvPr/>
        </p:nvSpPr>
        <p:spPr>
          <a:xfrm rot="5400000">
            <a:off x="5001300" y="2999854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7" name="Shape 997"/>
          <p:cNvSpPr txBox="1"/>
          <p:nvPr/>
        </p:nvSpPr>
        <p:spPr>
          <a:xfrm>
            <a:off x="7429198" y="2500760"/>
            <a:ext cx="344498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800"/>
            </a:lvl1pPr>
          </a:lstStyle>
          <a:p>
            <a:r>
              <a:t>+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8560039" y="1890683"/>
            <a:ext cx="6234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TX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871781" y="2716661"/>
            <a:ext cx="344499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r>
              <a:t>-</a:t>
            </a:r>
          </a:p>
        </p:txBody>
      </p:sp>
      <p:sp>
        <p:nvSpPr>
          <p:cNvPr id="1000" name="Shape 1000"/>
          <p:cNvSpPr txBox="1"/>
          <p:nvPr/>
        </p:nvSpPr>
        <p:spPr>
          <a:xfrm>
            <a:off x="5374283" y="3788070"/>
            <a:ext cx="6462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PP</a:t>
            </a:r>
          </a:p>
        </p:txBody>
      </p:sp>
      <p:sp>
        <p:nvSpPr>
          <p:cNvPr id="1001" name="Shape 1001"/>
          <p:cNvSpPr/>
          <p:nvPr/>
        </p:nvSpPr>
        <p:spPr>
          <a:xfrm>
            <a:off x="5636300" y="4390666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2" name="Shape 1002"/>
          <p:cNvSpPr/>
          <p:nvPr/>
        </p:nvSpPr>
        <p:spPr>
          <a:xfrm flipH="1" flipV="1">
            <a:off x="2628044" y="5025011"/>
            <a:ext cx="6016513" cy="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3" name="Shape 1003"/>
          <p:cNvSpPr/>
          <p:nvPr/>
        </p:nvSpPr>
        <p:spPr>
          <a:xfrm>
            <a:off x="2650933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4" name="Shape 1004"/>
          <p:cNvSpPr/>
          <p:nvPr/>
        </p:nvSpPr>
        <p:spPr>
          <a:xfrm>
            <a:off x="8652526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5" name="Shape 1005"/>
          <p:cNvSpPr txBox="1"/>
          <p:nvPr/>
        </p:nvSpPr>
        <p:spPr>
          <a:xfrm>
            <a:off x="2410056" y="4390666"/>
            <a:ext cx="10298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LOW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8167862" y="4390666"/>
            <a:ext cx="11201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HIGH</a:t>
            </a:r>
          </a:p>
        </p:txBody>
      </p:sp>
      <p:sp>
        <p:nvSpPr>
          <p:cNvPr id="1007" name="Shape 1007"/>
          <p:cNvSpPr txBox="1"/>
          <p:nvPr/>
        </p:nvSpPr>
        <p:spPr>
          <a:xfrm>
            <a:off x="5205563" y="5072616"/>
            <a:ext cx="105227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MOD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2278684" y="5637853"/>
            <a:ext cx="78160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N/A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4945709" y="5637853"/>
            <a:ext cx="161663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D-Dimer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8080649" y="5637853"/>
            <a:ext cx="13233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COMP</a:t>
            </a:r>
          </a:p>
        </p:txBody>
      </p:sp>
      <p:sp>
        <p:nvSpPr>
          <p:cNvPr id="1011" name="Shape 1011"/>
          <p:cNvSpPr/>
          <p:nvPr/>
        </p:nvSpPr>
        <p:spPr>
          <a:xfrm>
            <a:off x="4457155" y="1887407"/>
            <a:ext cx="2358292" cy="545567"/>
          </a:xfrm>
          <a:prstGeom prst="rect">
            <a:avLst/>
          </a:prstGeom>
          <a:ln w="88900">
            <a:solidFill>
              <a:srgbClr val="FF2600">
                <a:alpha val="73604"/>
              </a:srgb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7279998" y="2551560"/>
            <a:ext cx="642899" cy="574041"/>
          </a:xfrm>
          <a:prstGeom prst="rect">
            <a:avLst/>
          </a:prstGeom>
          <a:ln w="101600">
            <a:solidFill>
              <a:srgbClr val="FF2600">
                <a:alpha val="73615"/>
              </a:srgb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3" name="Shape 1013"/>
          <p:cNvSpPr/>
          <p:nvPr/>
        </p:nvSpPr>
        <p:spPr>
          <a:xfrm>
            <a:off x="2301350" y="4410154"/>
            <a:ext cx="1109747" cy="516452"/>
          </a:xfrm>
          <a:prstGeom prst="rect">
            <a:avLst/>
          </a:prstGeom>
          <a:ln w="101600">
            <a:solidFill>
              <a:srgbClr val="FF2600">
                <a:alpha val="69291"/>
              </a:srgb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4" name="Shape 1014"/>
          <p:cNvSpPr txBox="1"/>
          <p:nvPr/>
        </p:nvSpPr>
        <p:spPr>
          <a:xfrm>
            <a:off x="4776590" y="6098877"/>
            <a:ext cx="192182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+/- COMP</a:t>
            </a:r>
          </a:p>
        </p:txBody>
      </p:sp>
    </p:spTree>
    <p:extLst>
      <p:ext uri="{BB962C8B-B14F-4D97-AF65-F5344CB8AC3E}">
        <p14:creationId xmlns:p14="http://schemas.microsoft.com/office/powerpoint/2010/main" val="26116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00957 -0.091187" pathEditMode="relative">
                                      <p:cBhvr>
                                        <p:cTn id="1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957 -0.091187 L -0.213529 0.048363" pathEditMode="relative">
                                      <p:cBhvr>
                                        <p:cTn id="22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3529 0.048363 L -0.162936 0.182452" pathEditMode="relative">
                                      <p:cBhvr>
                                        <p:cTn id="26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30528 0.101740" pathEditMode="relative">
                                      <p:cBhvr>
                                        <p:cTn id="36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528 0.101740 L 0.475491 -0.002508" pathEditMode="relative">
                                      <p:cBhvr>
                                        <p:cTn id="40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1" grpId="0" animBg="1" advAuto="0"/>
      <p:bldP spid="1012" grpId="0" animBg="1" advAuto="0"/>
      <p:bldP spid="1013" grpId="0" animBg="1" advAuto="0"/>
    </p:bldLst>
  </p:timing>
</p:sld>
</file>

<file path=ppt/theme/theme1.xml><?xml version="1.0" encoding="utf-8"?>
<a:theme xmlns:a="http://schemas.openxmlformats.org/drawingml/2006/main" name="Theme1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1" id="{F34F8975-F4DA-4DB1-A62E-66508BD061D1}" vid="{9F65B80A-F222-43FE-B9BD-D51A8DE23CD7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67</TotalTime>
  <Words>90</Words>
  <Application>Microsoft Office PowerPoint</Application>
  <PresentationFormat>Widescreen</PresentationFormat>
  <Paragraphs>46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Calibri</vt:lpstr>
      <vt:lpstr>Century Gothic</vt:lpstr>
      <vt:lpstr>DIN Alternate</vt:lpstr>
      <vt:lpstr>Helvetica</vt:lpstr>
      <vt:lpstr>Impact</vt:lpstr>
      <vt:lpstr>Playfair Display Bold</vt:lpstr>
      <vt:lpstr>Tahoma</vt:lpstr>
      <vt:lpstr>Times</vt:lpstr>
      <vt:lpstr>Times New Roman</vt:lpstr>
      <vt:lpstr>Trebuchet MS</vt:lpstr>
      <vt:lpstr>Wingdings 3</vt:lpstr>
      <vt:lpstr>Theme1</vt:lpstr>
      <vt:lpstr>Facet</vt:lpstr>
      <vt:lpstr>   Appendicitis Point of Care Ultrasound </vt:lpstr>
      <vt:lpstr>Objectives</vt:lpstr>
      <vt:lpstr>Indications for DVT POCUS</vt:lpstr>
      <vt:lpstr>Transducer Selection</vt:lpstr>
      <vt:lpstr>Patient Positioning for DVT POCUS</vt:lpstr>
      <vt:lpstr>Normal Anatomy</vt:lpstr>
      <vt:lpstr>POCUS Evaluation for DVT</vt:lpstr>
      <vt:lpstr>Pathology - DVT</vt:lpstr>
      <vt:lpstr>DVT POCUS- Clinical Decision Making</vt:lpstr>
      <vt:lpstr>DVT POCUS- Cases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Appendicitis Point of Care Ultrasound</dc:title>
  <dc:creator>Cody Couperus</dc:creator>
  <cp:lastModifiedBy>Cody Couperus</cp:lastModifiedBy>
  <cp:revision>7</cp:revision>
  <dcterms:created xsi:type="dcterms:W3CDTF">2019-04-12T00:56:25Z</dcterms:created>
  <dcterms:modified xsi:type="dcterms:W3CDTF">2019-04-12T02:07:17Z</dcterms:modified>
</cp:coreProperties>
</file>